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Forum" charset="1" panose="02000000000000000000"/>
      <p:regular r:id="rId21"/>
    </p:embeddedFont>
    <p:embeddedFont>
      <p:font typeface="Clear Sans" charset="1" panose="020B0503030202020304"/>
      <p:regular r:id="rId22"/>
    </p:embeddedFont>
    <p:embeddedFont>
      <p:font typeface="Clear Sans Medium" charset="1" panose="020B0603030202020304"/>
      <p:regular r:id="rId23"/>
    </p:embeddedFont>
    <p:embeddedFont>
      <p:font typeface="Clear Sans Bold" charset="1" panose="020B08030302020203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29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github.com/retrobanners" TargetMode="External" Type="http://schemas.openxmlformats.org/officeDocument/2006/relationships/hyperlink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4116427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99295" y="1101260"/>
            <a:ext cx="10889410" cy="8084480"/>
            <a:chOff x="0" y="0"/>
            <a:chExt cx="14519214" cy="10779307"/>
          </a:xfrm>
        </p:grpSpPr>
        <p:sp>
          <p:nvSpPr>
            <p:cNvPr name="Freeform 5" id="5"/>
            <p:cNvSpPr/>
            <p:nvPr/>
          </p:nvSpPr>
          <p:spPr>
            <a:xfrm flipH="false" flipV="false" rot="-5400000">
              <a:off x="5297436" y="-523674"/>
              <a:ext cx="3924342" cy="4971691"/>
            </a:xfrm>
            <a:custGeom>
              <a:avLst/>
              <a:gdLst/>
              <a:ahLst/>
              <a:cxnLst/>
              <a:rect r="r" b="b" t="t" l="l"/>
              <a:pathLst>
                <a:path h="4971691" w="3924342">
                  <a:moveTo>
                    <a:pt x="0" y="0"/>
                  </a:moveTo>
                  <a:lnTo>
                    <a:pt x="3924342" y="0"/>
                  </a:lnTo>
                  <a:lnTo>
                    <a:pt x="3924342" y="4971691"/>
                  </a:lnTo>
                  <a:lnTo>
                    <a:pt x="0" y="4971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4523762"/>
              <a:ext cx="14519214" cy="5210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01"/>
                </a:lnSpc>
              </a:pPr>
              <a:r>
                <a:rPr lang="en-US" sz="7001">
                  <a:solidFill>
                    <a:srgbClr val="484D45"/>
                  </a:solidFill>
                  <a:latin typeface="Forum"/>
                  <a:ea typeface="Forum"/>
                  <a:cs typeface="Forum"/>
                  <a:sym typeface="Forum"/>
                </a:rPr>
                <a:t>Grow Food — сервис доставки рационов готовой полезной еды</a:t>
              </a:r>
            </a:p>
            <a:p>
              <a:pPr algn="ctr">
                <a:lnSpc>
                  <a:spcPts val="7701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0286248"/>
              <a:ext cx="14519214" cy="493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spc="49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Баранов Александр, Б22-534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57275"/>
            <a:ext cx="451448" cy="24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875" b="true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01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6541489" y="4116427"/>
            <a:ext cx="717811" cy="28540"/>
          </a:xfrm>
          <a:prstGeom prst="rect">
            <a:avLst/>
          </a:prstGeom>
          <a:solidFill>
            <a:srgbClr val="484D45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22976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8070683" y="1294488"/>
            <a:ext cx="8689354" cy="8024470"/>
          </a:xfrm>
          <a:custGeom>
            <a:avLst/>
            <a:gdLst/>
            <a:ahLst/>
            <a:cxnLst/>
            <a:rect r="r" b="b" t="t" l="l"/>
            <a:pathLst>
              <a:path h="8024470" w="8689354">
                <a:moveTo>
                  <a:pt x="0" y="0"/>
                </a:moveTo>
                <a:lnTo>
                  <a:pt x="8689354" y="0"/>
                </a:lnTo>
                <a:lnTo>
                  <a:pt x="8689354" y="8024470"/>
                </a:lnTo>
                <a:lnTo>
                  <a:pt x="0" y="8024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87323" y="5993098"/>
            <a:ext cx="3983359" cy="1372751"/>
          </a:xfrm>
          <a:custGeom>
            <a:avLst/>
            <a:gdLst/>
            <a:ahLst/>
            <a:cxnLst/>
            <a:rect r="r" b="b" t="t" l="l"/>
            <a:pathLst>
              <a:path h="1372751" w="3983359">
                <a:moveTo>
                  <a:pt x="0" y="0"/>
                </a:moveTo>
                <a:lnTo>
                  <a:pt x="3983360" y="0"/>
                </a:lnTo>
                <a:lnTo>
                  <a:pt x="3983360" y="1372752"/>
                </a:lnTo>
                <a:lnTo>
                  <a:pt x="0" y="137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333" t="-40207" r="-10529" b="-4079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5385947"/>
            <a:ext cx="3058623" cy="2587053"/>
          </a:xfrm>
          <a:custGeom>
            <a:avLst/>
            <a:gdLst/>
            <a:ahLst/>
            <a:cxnLst/>
            <a:rect r="r" b="b" t="t" l="l"/>
            <a:pathLst>
              <a:path h="2587053" w="3058623">
                <a:moveTo>
                  <a:pt x="0" y="0"/>
                </a:moveTo>
                <a:lnTo>
                  <a:pt x="3058623" y="0"/>
                </a:lnTo>
                <a:lnTo>
                  <a:pt x="3058623" y="2587054"/>
                </a:lnTo>
                <a:lnTo>
                  <a:pt x="0" y="25870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843" t="0" r="-26863" b="-155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20719"/>
            <a:ext cx="7270261" cy="252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Физическое проектирование. Создание таблиц.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57275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875" b="true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22976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143500"/>
            <a:ext cx="2615879" cy="2615879"/>
          </a:xfrm>
          <a:custGeom>
            <a:avLst/>
            <a:gdLst/>
            <a:ahLst/>
            <a:cxnLst/>
            <a:rect r="r" b="b" t="t" l="l"/>
            <a:pathLst>
              <a:path h="2615879" w="2615879">
                <a:moveTo>
                  <a:pt x="0" y="0"/>
                </a:moveTo>
                <a:lnTo>
                  <a:pt x="2615879" y="0"/>
                </a:lnTo>
                <a:lnTo>
                  <a:pt x="2615879" y="2615879"/>
                </a:lnTo>
                <a:lnTo>
                  <a:pt x="0" y="261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98961" y="2395005"/>
            <a:ext cx="9324632" cy="5496991"/>
          </a:xfrm>
          <a:custGeom>
            <a:avLst/>
            <a:gdLst/>
            <a:ahLst/>
            <a:cxnLst/>
            <a:rect r="r" b="b" t="t" l="l"/>
            <a:pathLst>
              <a:path h="5496991" w="9324632">
                <a:moveTo>
                  <a:pt x="0" y="0"/>
                </a:moveTo>
                <a:lnTo>
                  <a:pt x="9324632" y="0"/>
                </a:lnTo>
                <a:lnTo>
                  <a:pt x="9324632" y="5496990"/>
                </a:lnTo>
                <a:lnTo>
                  <a:pt x="0" y="5496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971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44579" y="5729767"/>
            <a:ext cx="4340888" cy="1443345"/>
          </a:xfrm>
          <a:custGeom>
            <a:avLst/>
            <a:gdLst/>
            <a:ahLst/>
            <a:cxnLst/>
            <a:rect r="r" b="b" t="t" l="l"/>
            <a:pathLst>
              <a:path h="1443345" w="4340888">
                <a:moveTo>
                  <a:pt x="0" y="0"/>
                </a:moveTo>
                <a:lnTo>
                  <a:pt x="4340888" y="0"/>
                </a:lnTo>
                <a:lnTo>
                  <a:pt x="4340888" y="1443345"/>
                </a:lnTo>
                <a:lnTo>
                  <a:pt x="0" y="1443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20719"/>
            <a:ext cx="7270261" cy="252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Физическое проектирование. Заполнение таблиц.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057275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875" b="true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6541489" y="512923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0" y="-1865510"/>
            <a:ext cx="6196611" cy="6417070"/>
          </a:xfrm>
          <a:custGeom>
            <a:avLst/>
            <a:gdLst/>
            <a:ahLst/>
            <a:cxnLst/>
            <a:rect r="r" b="b" t="t" l="l"/>
            <a:pathLst>
              <a:path h="6417070" w="6196611">
                <a:moveTo>
                  <a:pt x="0" y="0"/>
                </a:moveTo>
                <a:lnTo>
                  <a:pt x="6196611" y="0"/>
                </a:lnTo>
                <a:lnTo>
                  <a:pt x="6196611" y="6417070"/>
                </a:lnTo>
                <a:lnTo>
                  <a:pt x="0" y="6417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57593" y="1109417"/>
            <a:ext cx="5475397" cy="8096706"/>
          </a:xfrm>
          <a:custGeom>
            <a:avLst/>
            <a:gdLst/>
            <a:ahLst/>
            <a:cxnLst/>
            <a:rect r="r" b="b" t="t" l="l"/>
            <a:pathLst>
              <a:path h="8096706" w="5475397">
                <a:moveTo>
                  <a:pt x="0" y="0"/>
                </a:moveTo>
                <a:lnTo>
                  <a:pt x="5475397" y="0"/>
                </a:lnTo>
                <a:lnTo>
                  <a:pt x="5475397" y="8096706"/>
                </a:lnTo>
                <a:lnTo>
                  <a:pt x="0" y="8096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73416" y="1109417"/>
            <a:ext cx="1943183" cy="4346576"/>
          </a:xfrm>
          <a:custGeom>
            <a:avLst/>
            <a:gdLst/>
            <a:ahLst/>
            <a:cxnLst/>
            <a:rect r="r" b="b" t="t" l="l"/>
            <a:pathLst>
              <a:path h="4346576" w="1943183">
                <a:moveTo>
                  <a:pt x="0" y="0"/>
                </a:moveTo>
                <a:lnTo>
                  <a:pt x="1943183" y="0"/>
                </a:lnTo>
                <a:lnTo>
                  <a:pt x="1943183" y="4346576"/>
                </a:lnTo>
                <a:lnTo>
                  <a:pt x="0" y="4346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89070" b="-44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5926" y="5205395"/>
            <a:ext cx="7636884" cy="104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Примеры запросов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5926" y="6424346"/>
            <a:ext cx="7636884" cy="240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7"/>
              </a:lnSpc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Пусть сегодня 1 число какого-то месяца. У нас есть список заказов за предыдущий месяц. В предположении, что количество заказов на каждую позицию в меню останется таким же, вывести список ингредиентов, для которых следует нанять ещё поставщиков (которых не хватит для изготовления нужных блюд на ближайший месяц). Рассчитывать со следующим допущением: если блюдо весит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 грамм и для его изготовления нужно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n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 ингредиентов, то каждого ингредиента нужно в количестве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a/n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 грамм.</a:t>
            </a:r>
          </a:p>
          <a:p>
            <a:pPr algn="l">
              <a:lnSpc>
                <a:spcPts val="217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6760037" y="9021087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2"/>
              </a:lnSpc>
              <a:spcBef>
                <a:spcPct val="0"/>
              </a:spcBef>
            </a:pPr>
            <a:r>
              <a:rPr lang="en-US" b="true" sz="1875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6760037" y="514350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0" y="-1865510"/>
            <a:ext cx="6196611" cy="6417070"/>
          </a:xfrm>
          <a:custGeom>
            <a:avLst/>
            <a:gdLst/>
            <a:ahLst/>
            <a:cxnLst/>
            <a:rect r="r" b="b" t="t" l="l"/>
            <a:pathLst>
              <a:path h="6417070" w="6196611">
                <a:moveTo>
                  <a:pt x="0" y="0"/>
                </a:moveTo>
                <a:lnTo>
                  <a:pt x="6196611" y="0"/>
                </a:lnTo>
                <a:lnTo>
                  <a:pt x="6196611" y="6417070"/>
                </a:lnTo>
                <a:lnTo>
                  <a:pt x="0" y="6417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38271" y="1109417"/>
            <a:ext cx="4503218" cy="7883095"/>
          </a:xfrm>
          <a:custGeom>
            <a:avLst/>
            <a:gdLst/>
            <a:ahLst/>
            <a:cxnLst/>
            <a:rect r="r" b="b" t="t" l="l"/>
            <a:pathLst>
              <a:path h="7883095" w="4503218">
                <a:moveTo>
                  <a:pt x="0" y="0"/>
                </a:moveTo>
                <a:lnTo>
                  <a:pt x="4503218" y="0"/>
                </a:lnTo>
                <a:lnTo>
                  <a:pt x="4503218" y="7883095"/>
                </a:lnTo>
                <a:lnTo>
                  <a:pt x="0" y="7883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6961" y="1109417"/>
            <a:ext cx="5642234" cy="962633"/>
          </a:xfrm>
          <a:custGeom>
            <a:avLst/>
            <a:gdLst/>
            <a:ahLst/>
            <a:cxnLst/>
            <a:rect r="r" b="b" t="t" l="l"/>
            <a:pathLst>
              <a:path h="962633" w="5642234">
                <a:moveTo>
                  <a:pt x="0" y="0"/>
                </a:moveTo>
                <a:lnTo>
                  <a:pt x="5642235" y="0"/>
                </a:lnTo>
                <a:lnTo>
                  <a:pt x="5642235" y="962633"/>
                </a:lnTo>
                <a:lnTo>
                  <a:pt x="0" y="9626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381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82312" y="4102359"/>
            <a:ext cx="7636884" cy="1041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Примеры запросов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5926" y="5348582"/>
            <a:ext cx="10553269" cy="348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7"/>
              </a:lnSpc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Вывести 2 строки с названием меню, массивом входящих в него блюд и даты, которые принесут больше всего прибыли (численно и в % относительно себестоимости). </a:t>
            </a:r>
          </a:p>
          <a:p>
            <a:pPr algn="l">
              <a:lnSpc>
                <a:spcPts val="2177"/>
              </a:lnSpc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Пусть блюдо состоит из ингридиентов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x1, x2, ..., xn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. Закупочная стоимость каждого ингридиента равна c1, c2, ..., cn соответственно. Тогда я предполагаю, что себестоимость блюда равна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 = c1 + c2 + ... + cn 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(я не учитываю, что блюдо содержит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 грамм данного ингридиента).</a:t>
            </a:r>
          </a:p>
          <a:p>
            <a:pPr algn="l">
              <a:lnSpc>
                <a:spcPts val="2177"/>
              </a:lnSpc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Пусть меню на конкретный день состоит из блюд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y1, y2, ..., ym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. Тогда себестоимость меню будет равна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 = p1 + p2 + ... + pm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.</a:t>
            </a:r>
          </a:p>
          <a:p>
            <a:pPr algn="l">
              <a:lnSpc>
                <a:spcPts val="2177"/>
              </a:lnSpc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Розничная цена на данное меню равна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. Тогда прибыль от данного меню равна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 - P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. Будем находить 2 меню: с наибольшим значением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 - P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 и с наибольшим значением </a:t>
            </a:r>
            <a:r>
              <a:rPr lang="en-US" sz="1674" spc="33" b="true">
                <a:solidFill>
                  <a:srgbClr val="484D45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(S - P)/P</a:t>
            </a: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.</a:t>
            </a:r>
          </a:p>
          <a:p>
            <a:pPr algn="l">
              <a:lnSpc>
                <a:spcPts val="2177"/>
              </a:lnSpc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Заметим, что цена ингредиента указана в долларах, а цена меню в рублях. Поэтому для вычисления прибыли нужно умножить цену ингредиента на курс доллара. Курс доллара принять равным 1 доллар = 7.55 рублей (поправка на нереалистичную заполненность базы данных и предположение о составе блюда).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60037" y="9021087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2"/>
              </a:lnSpc>
              <a:spcBef>
                <a:spcPct val="0"/>
              </a:spcBef>
            </a:pPr>
            <a:r>
              <a:rPr lang="en-US" b="true" sz="1875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6760037" y="514350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0" y="-1865510"/>
            <a:ext cx="6196611" cy="6417070"/>
          </a:xfrm>
          <a:custGeom>
            <a:avLst/>
            <a:gdLst/>
            <a:ahLst/>
            <a:cxnLst/>
            <a:rect r="r" b="b" t="t" l="l"/>
            <a:pathLst>
              <a:path h="6417070" w="6196611">
                <a:moveTo>
                  <a:pt x="0" y="0"/>
                </a:moveTo>
                <a:lnTo>
                  <a:pt x="6196611" y="0"/>
                </a:lnTo>
                <a:lnTo>
                  <a:pt x="6196611" y="6417070"/>
                </a:lnTo>
                <a:lnTo>
                  <a:pt x="0" y="6417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40155" y="2998424"/>
            <a:ext cx="6767433" cy="6259876"/>
          </a:xfrm>
          <a:custGeom>
            <a:avLst/>
            <a:gdLst/>
            <a:ahLst/>
            <a:cxnLst/>
            <a:rect r="r" b="b" t="t" l="l"/>
            <a:pathLst>
              <a:path h="6259876" w="6767433">
                <a:moveTo>
                  <a:pt x="0" y="0"/>
                </a:moveTo>
                <a:lnTo>
                  <a:pt x="6767433" y="0"/>
                </a:lnTo>
                <a:lnTo>
                  <a:pt x="6767433" y="6259876"/>
                </a:lnTo>
                <a:lnTo>
                  <a:pt x="0" y="6259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387396"/>
            <a:ext cx="8259030" cy="5481931"/>
          </a:xfrm>
          <a:custGeom>
            <a:avLst/>
            <a:gdLst/>
            <a:ahLst/>
            <a:cxnLst/>
            <a:rect r="r" b="b" t="t" l="l"/>
            <a:pathLst>
              <a:path h="5481931" w="8259030">
                <a:moveTo>
                  <a:pt x="0" y="0"/>
                </a:moveTo>
                <a:lnTo>
                  <a:pt x="8259030" y="0"/>
                </a:lnTo>
                <a:lnTo>
                  <a:pt x="8259030" y="5481932"/>
                </a:lnTo>
                <a:lnTo>
                  <a:pt x="0" y="5481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22704" y="1936664"/>
            <a:ext cx="11336770" cy="86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Визуализация некоторых запросов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60037" y="9021087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2"/>
              </a:lnSpc>
              <a:spcBef>
                <a:spcPct val="0"/>
              </a:spcBef>
            </a:pPr>
            <a:r>
              <a:rPr lang="en-US" b="true" sz="1875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4116427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57275"/>
            <a:ext cx="451448" cy="24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875" b="true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15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700718" y="1028700"/>
            <a:ext cx="6558582" cy="1997406"/>
            <a:chOff x="0" y="0"/>
            <a:chExt cx="8744776" cy="266320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8100"/>
              <a:ext cx="8744776" cy="957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472"/>
                </a:lnSpc>
                <a:spcBef>
                  <a:spcPct val="0"/>
                </a:spcBef>
              </a:pPr>
              <a:r>
                <a:rPr lang="en-US" sz="4974">
                  <a:solidFill>
                    <a:srgbClr val="484D45"/>
                  </a:solidFill>
                  <a:latin typeface="Forum"/>
                  <a:ea typeface="Forum"/>
                  <a:cs typeface="Forum"/>
                  <a:sym typeface="Forum"/>
                </a:rPr>
                <a:t>Спасибо за внимание!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70149"/>
              <a:ext cx="8744776" cy="493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99"/>
                </a:lnSpc>
              </a:pPr>
              <a:r>
                <a:rPr lang="en-US" sz="2499" spc="24">
                  <a:solidFill>
                    <a:srgbClr val="484D45"/>
                  </a:solidFill>
                  <a:latin typeface="Forum"/>
                  <a:ea typeface="Forum"/>
                  <a:cs typeface="Forum"/>
                  <a:sym typeface="Forum"/>
                </a:rPr>
                <a:t>Контактная информация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00718" y="4948211"/>
            <a:ext cx="6558582" cy="4310089"/>
            <a:chOff x="0" y="0"/>
            <a:chExt cx="8744776" cy="57467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8744776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60"/>
                </a:lnSpc>
              </a:pPr>
              <a:r>
                <a:rPr lang="en-US" sz="2300" spc="115">
                  <a:solidFill>
                    <a:srgbClr val="484D45"/>
                  </a:solidFill>
                  <a:latin typeface="Forum"/>
                  <a:ea typeface="Forum"/>
                  <a:cs typeface="Forum"/>
                  <a:sym typeface="Forum"/>
                </a:rPr>
                <a:t>ЭЛЕКТРОННЫЙ АДРЕС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97410"/>
              <a:ext cx="8744776" cy="367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2"/>
                </a:lnSpc>
              </a:pPr>
              <a:r>
                <a:rPr lang="en-US" sz="1824" spc="36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retrobanner@icloud.com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31616"/>
              <a:ext cx="8744776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60"/>
                </a:lnSpc>
              </a:pPr>
              <a:r>
                <a:rPr lang="en-US" sz="2300" spc="115">
                  <a:solidFill>
                    <a:srgbClr val="484D45"/>
                  </a:solidFill>
                  <a:latin typeface="Forum"/>
                  <a:ea typeface="Forum"/>
                  <a:cs typeface="Forum"/>
                  <a:sym typeface="Forum"/>
                </a:rPr>
                <a:t>САЙТ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038551"/>
              <a:ext cx="8744776" cy="367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2"/>
                </a:lnSpc>
              </a:pPr>
              <a:r>
                <a:rPr lang="en-US" sz="1824" spc="36" u="sng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  <a:hlinkClick r:id="rId2" tooltip="http://github.com/retrobanners"/>
                </a:rPr>
                <a:t>github.com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672758"/>
              <a:ext cx="8744776" cy="466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60"/>
                </a:lnSpc>
              </a:pPr>
              <a:r>
                <a:rPr lang="en-US" sz="2300" spc="115">
                  <a:solidFill>
                    <a:srgbClr val="484D45"/>
                  </a:solidFill>
                  <a:latin typeface="Forum"/>
                  <a:ea typeface="Forum"/>
                  <a:cs typeface="Forum"/>
                  <a:sym typeface="Forum"/>
                </a:rPr>
                <a:t>ТЕЛЕФОННЫЙ НОМЕР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379693"/>
              <a:ext cx="8744776" cy="367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2"/>
                </a:lnSpc>
              </a:pPr>
              <a:r>
                <a:rPr lang="en-US" sz="1824" spc="36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+7(993)897-79-30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927906" y="1028700"/>
            <a:ext cx="5636419" cy="8229600"/>
          </a:xfrm>
          <a:custGeom>
            <a:avLst/>
            <a:gdLst/>
            <a:ahLst/>
            <a:cxnLst/>
            <a:rect r="r" b="b" t="t" l="l"/>
            <a:pathLst>
              <a:path h="8229600" w="5636419">
                <a:moveTo>
                  <a:pt x="0" y="0"/>
                </a:moveTo>
                <a:lnTo>
                  <a:pt x="5636419" y="0"/>
                </a:lnTo>
                <a:lnTo>
                  <a:pt x="56364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11363" y="1028700"/>
            <a:ext cx="3470270" cy="5830054"/>
          </a:xfrm>
          <a:custGeom>
            <a:avLst/>
            <a:gdLst/>
            <a:ahLst/>
            <a:cxnLst/>
            <a:rect r="r" b="b" t="t" l="l"/>
            <a:pathLst>
              <a:path h="5830054" w="3470270">
                <a:moveTo>
                  <a:pt x="0" y="0"/>
                </a:moveTo>
                <a:lnTo>
                  <a:pt x="3470270" y="0"/>
                </a:lnTo>
                <a:lnTo>
                  <a:pt x="3470270" y="5830054"/>
                </a:lnTo>
                <a:lnTo>
                  <a:pt x="0" y="5830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6541489" y="512923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824675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5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49269" y="1717350"/>
            <a:ext cx="6989902" cy="6852300"/>
            <a:chOff x="0" y="0"/>
            <a:chExt cx="9319870" cy="91364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8100"/>
              <a:ext cx="9319870" cy="2274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484D45"/>
                  </a:solidFill>
                  <a:latin typeface="Forum"/>
                  <a:ea typeface="Forum"/>
                  <a:cs typeface="Forum"/>
                  <a:sym typeface="Forum"/>
                </a:rPr>
                <a:t>Описание предметной области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54685"/>
              <a:ext cx="9319870" cy="457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en-US" sz="2300" spc="115">
                  <a:solidFill>
                    <a:srgbClr val="484D45"/>
                  </a:solidFill>
                  <a:latin typeface="Forum"/>
                  <a:ea typeface="Forum"/>
                  <a:cs typeface="Forum"/>
                  <a:sym typeface="Forum"/>
                </a:rPr>
                <a:t>ФОРМУЛИРОВКА ЗАДАЧИ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341555"/>
              <a:ext cx="9319870" cy="1415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87"/>
                </a:lnSpc>
              </a:pPr>
              <a:r>
                <a:rPr lang="en-US" sz="1374" spc="27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Спроектировать базу данных для сервиса доставки здорового питания «Grow Food», поддерживающую полный жизненный цикл заказа: от его создания и обработки до доставки клиенту и взаимодействия с поставщиками продуктов и курьерами.</a:t>
              </a:r>
            </a:p>
            <a:p>
              <a:pPr algn="l">
                <a:lnSpc>
                  <a:spcPts val="1787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108379"/>
              <a:ext cx="9319870" cy="457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en-US" sz="2300" spc="115">
                  <a:solidFill>
                    <a:srgbClr val="484D45"/>
                  </a:solidFill>
                  <a:latin typeface="Forum"/>
                  <a:ea typeface="Forum"/>
                  <a:cs typeface="Forum"/>
                  <a:sym typeface="Forum"/>
                </a:rPr>
                <a:t>КОНКРЕТИЗАЦИЯ ПРЕДМЕТНОЙ ОБЛАСТИ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895249"/>
              <a:ext cx="9319870" cy="1131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87"/>
                </a:lnSpc>
              </a:pPr>
              <a:r>
                <a:rPr lang="en-US" sz="1374" spc="27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Сервис доставки здорового питания «Grow Food» – это информационная система, предназначенная для автоматизации процессов работы сервиса. Система рассчитана на взаимодействие с сотрудниками сервиса, при этом пользователи (клиенты) не имеют прямого доступа к базе данных.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760037" y="9021087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875" b="true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8358">
            <a:off x="3633529" y="1316048"/>
            <a:ext cx="9641981" cy="11361716"/>
          </a:xfrm>
          <a:custGeom>
            <a:avLst/>
            <a:gdLst/>
            <a:ahLst/>
            <a:cxnLst/>
            <a:rect r="r" b="b" t="t" l="l"/>
            <a:pathLst>
              <a:path h="11361716" w="9641981">
                <a:moveTo>
                  <a:pt x="0" y="0"/>
                </a:moveTo>
                <a:lnTo>
                  <a:pt x="9641982" y="0"/>
                </a:lnTo>
                <a:lnTo>
                  <a:pt x="9641982" y="11361716"/>
                </a:lnTo>
                <a:lnTo>
                  <a:pt x="0" y="113617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959142" y="7063976"/>
            <a:ext cx="646981" cy="646981"/>
            <a:chOff x="0" y="0"/>
            <a:chExt cx="6355080" cy="63550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484D4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142415" y="8061046"/>
            <a:ext cx="2280434" cy="27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</a:pPr>
            <a:r>
              <a:rPr lang="en-US" sz="1824" spc="36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Курьеры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28700" y="9229760"/>
            <a:ext cx="717811" cy="28540"/>
          </a:xfrm>
          <a:prstGeom prst="rect">
            <a:avLst/>
          </a:prstGeom>
          <a:solidFill>
            <a:srgbClr val="484D45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3726519" y="4762500"/>
            <a:ext cx="2280434" cy="1274770"/>
            <a:chOff x="0" y="0"/>
            <a:chExt cx="3040578" cy="1699694"/>
          </a:xfrm>
        </p:grpSpPr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1088968" y="0"/>
              <a:ext cx="862642" cy="862642"/>
              <a:chOff x="0" y="0"/>
              <a:chExt cx="6355080" cy="635508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484D45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213123" y="97224"/>
              <a:ext cx="614332" cy="668193"/>
            </a:xfrm>
            <a:custGeom>
              <a:avLst/>
              <a:gdLst/>
              <a:ahLst/>
              <a:cxnLst/>
              <a:rect r="r" b="b" t="t" l="l"/>
              <a:pathLst>
                <a:path h="668193" w="614332">
                  <a:moveTo>
                    <a:pt x="0" y="0"/>
                  </a:moveTo>
                  <a:lnTo>
                    <a:pt x="614332" y="0"/>
                  </a:lnTo>
                  <a:lnTo>
                    <a:pt x="614332" y="668193"/>
                  </a:lnTo>
                  <a:lnTo>
                    <a:pt x="0" y="668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332601"/>
              <a:ext cx="3040578" cy="367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2"/>
                </a:lnSpc>
              </a:pPr>
              <a:r>
                <a:rPr lang="en-US" sz="1824" spc="36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Клиенты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281047" y="4762500"/>
            <a:ext cx="2280434" cy="1274770"/>
            <a:chOff x="0" y="0"/>
            <a:chExt cx="3040578" cy="1699694"/>
          </a:xfrm>
        </p:grpSpPr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1088968" y="0"/>
              <a:ext cx="862642" cy="862642"/>
              <a:chOff x="0" y="0"/>
              <a:chExt cx="6355080" cy="635508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484D45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192094" y="190931"/>
              <a:ext cx="656390" cy="480779"/>
            </a:xfrm>
            <a:custGeom>
              <a:avLst/>
              <a:gdLst/>
              <a:ahLst/>
              <a:cxnLst/>
              <a:rect r="r" b="b" t="t" l="l"/>
              <a:pathLst>
                <a:path h="480779" w="656390">
                  <a:moveTo>
                    <a:pt x="0" y="0"/>
                  </a:moveTo>
                  <a:lnTo>
                    <a:pt x="656390" y="0"/>
                  </a:lnTo>
                  <a:lnTo>
                    <a:pt x="656390" y="480779"/>
                  </a:lnTo>
                  <a:lnTo>
                    <a:pt x="0" y="480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1332601"/>
              <a:ext cx="3040578" cy="367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2"/>
                </a:lnSpc>
              </a:pPr>
              <a:r>
                <a:rPr lang="en-US" sz="1824" spc="36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Поставщики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995488" y="7267584"/>
            <a:ext cx="574288" cy="239765"/>
          </a:xfrm>
          <a:custGeom>
            <a:avLst/>
            <a:gdLst/>
            <a:ahLst/>
            <a:cxnLst/>
            <a:rect r="r" b="b" t="t" l="l"/>
            <a:pathLst>
              <a:path h="239765" w="574288">
                <a:moveTo>
                  <a:pt x="0" y="0"/>
                </a:moveTo>
                <a:lnTo>
                  <a:pt x="574288" y="0"/>
                </a:lnTo>
                <a:lnTo>
                  <a:pt x="574288" y="239765"/>
                </a:lnTo>
                <a:lnTo>
                  <a:pt x="0" y="239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865151" y="7063976"/>
            <a:ext cx="2280434" cy="1274770"/>
            <a:chOff x="0" y="0"/>
            <a:chExt cx="3040578" cy="1699694"/>
          </a:xfrm>
        </p:grpSpPr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1088968" y="0"/>
              <a:ext cx="862642" cy="862642"/>
              <a:chOff x="0" y="0"/>
              <a:chExt cx="6355080" cy="635508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484D45"/>
              </a:solidFill>
            </p:spPr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1192024" y="149012"/>
              <a:ext cx="656531" cy="564617"/>
            </a:xfrm>
            <a:custGeom>
              <a:avLst/>
              <a:gdLst/>
              <a:ahLst/>
              <a:cxnLst/>
              <a:rect r="r" b="b" t="t" l="l"/>
              <a:pathLst>
                <a:path h="564617" w="656531">
                  <a:moveTo>
                    <a:pt x="0" y="0"/>
                  </a:moveTo>
                  <a:lnTo>
                    <a:pt x="656531" y="0"/>
                  </a:lnTo>
                  <a:lnTo>
                    <a:pt x="656531" y="564617"/>
                  </a:lnTo>
                  <a:lnTo>
                    <a:pt x="0" y="564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0" y="1332601"/>
              <a:ext cx="3040578" cy="367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2"/>
                </a:lnSpc>
              </a:pPr>
              <a:r>
                <a:rPr lang="en-US" sz="1824" spc="36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Администраторы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115039" y="1655524"/>
            <a:ext cx="12057921" cy="2081270"/>
            <a:chOff x="0" y="0"/>
            <a:chExt cx="16077228" cy="277502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2298216"/>
              <a:ext cx="16077228" cy="457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9"/>
                </a:lnSpc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76200"/>
              <a:ext cx="16077228" cy="1636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349"/>
                </a:lnSpc>
                <a:spcBef>
                  <a:spcPct val="0"/>
                </a:spcBef>
              </a:pPr>
              <a:r>
                <a:rPr lang="en-US" sz="8499">
                  <a:solidFill>
                    <a:srgbClr val="484D45"/>
                  </a:solidFill>
                  <a:latin typeface="Forum"/>
                  <a:ea typeface="Forum"/>
                  <a:cs typeface="Forum"/>
                  <a:sym typeface="Forum"/>
                </a:rPr>
                <a:t>Пользователи системы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1057275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875" b="true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5926" y="3421260"/>
            <a:ext cx="7636884" cy="230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  <a:spcBef>
                <a:spcPct val="0"/>
              </a:spcBef>
            </a:pPr>
            <a:r>
              <a:rPr lang="en-US" sz="55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Основные зап</a:t>
            </a:r>
            <a:r>
              <a:rPr lang="en-US" sz="55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росы к БД в разрезе аналитики сервиса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6541489" y="512923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5" id="5"/>
          <p:cNvSpPr/>
          <p:nvPr/>
        </p:nvSpPr>
        <p:spPr>
          <a:xfrm flipH="false" flipV="false" rot="-10799999">
            <a:off x="0" y="-1865510"/>
            <a:ext cx="6196611" cy="6417070"/>
          </a:xfrm>
          <a:custGeom>
            <a:avLst/>
            <a:gdLst/>
            <a:ahLst/>
            <a:cxnLst/>
            <a:rect r="r" b="b" t="t" l="l"/>
            <a:pathLst>
              <a:path h="6417070" w="6196611">
                <a:moveTo>
                  <a:pt x="0" y="0"/>
                </a:moveTo>
                <a:lnTo>
                  <a:pt x="6196611" y="0"/>
                </a:lnTo>
                <a:lnTo>
                  <a:pt x="6196611" y="6417070"/>
                </a:lnTo>
                <a:lnTo>
                  <a:pt x="0" y="6417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903653"/>
            <a:ext cx="6680906" cy="4451154"/>
          </a:xfrm>
          <a:custGeom>
            <a:avLst/>
            <a:gdLst/>
            <a:ahLst/>
            <a:cxnLst/>
            <a:rect r="r" b="b" t="t" l="l"/>
            <a:pathLst>
              <a:path h="4451154" w="6680906">
                <a:moveTo>
                  <a:pt x="0" y="0"/>
                </a:moveTo>
                <a:lnTo>
                  <a:pt x="6680906" y="0"/>
                </a:lnTo>
                <a:lnTo>
                  <a:pt x="6680906" y="4451154"/>
                </a:lnTo>
                <a:lnTo>
                  <a:pt x="0" y="4451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65926" y="6105154"/>
            <a:ext cx="7636884" cy="2727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1632" indent="-180816" lvl="1">
              <a:lnSpc>
                <a:spcPts val="2177"/>
              </a:lnSpc>
              <a:buFont typeface="Arial"/>
              <a:buChar char="•"/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Вычисление ежедневной выручки и её прироста.</a:t>
            </a:r>
          </a:p>
          <a:p>
            <a:pPr algn="l" marL="361632" indent="-180816" lvl="1">
              <a:lnSpc>
                <a:spcPts val="2177"/>
              </a:lnSpc>
              <a:buFont typeface="Arial"/>
              <a:buChar char="•"/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Вычисление НДС и цен без учёта налога.</a:t>
            </a:r>
          </a:p>
          <a:p>
            <a:pPr algn="l" marL="361632" indent="-180816" lvl="1">
              <a:lnSpc>
                <a:spcPts val="2177"/>
              </a:lnSpc>
              <a:buFont typeface="Arial"/>
              <a:buChar char="•"/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Анализ возвращённых или отменённых заказов.</a:t>
            </a:r>
          </a:p>
          <a:p>
            <a:pPr algn="l" marL="361632" indent="-180816" lvl="1">
              <a:lnSpc>
                <a:spcPts val="2177"/>
              </a:lnSpc>
              <a:buFont typeface="Arial"/>
              <a:buChar char="•"/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Анализ распределения пользователей по количеству их заказов, количеству бонусов.</a:t>
            </a:r>
          </a:p>
          <a:p>
            <a:pPr algn="l" marL="361632" indent="-180816" lvl="1">
              <a:lnSpc>
                <a:spcPts val="2177"/>
              </a:lnSpc>
              <a:buFont typeface="Arial"/>
              <a:buChar char="•"/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Нахождение блюд с популярными (по предпочтению пользователей) ингредиентами.</a:t>
            </a:r>
          </a:p>
          <a:p>
            <a:pPr algn="l" marL="361632" indent="-180816" lvl="1">
              <a:lnSpc>
                <a:spcPts val="2177"/>
              </a:lnSpc>
              <a:buFont typeface="Arial"/>
              <a:buChar char="•"/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Вычисление необходимого количества ингредиентов и прогнозирование поставок.</a:t>
            </a:r>
          </a:p>
          <a:p>
            <a:pPr algn="l" marL="361632" indent="-180816" lvl="1">
              <a:lnSpc>
                <a:spcPts val="2177"/>
              </a:lnSpc>
              <a:buFont typeface="Arial"/>
              <a:buChar char="•"/>
            </a:pPr>
            <a:r>
              <a:rPr lang="en-US" sz="1674" spc="33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Определение прибыльности и актуальности меню на основе заказов.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60037" y="9021087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62"/>
              </a:lnSpc>
              <a:spcBef>
                <a:spcPct val="0"/>
              </a:spcBef>
            </a:pPr>
            <a:r>
              <a:rPr lang="en-US" b="true" sz="1875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22976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9313420" y="982510"/>
            <a:ext cx="6699193" cy="8321979"/>
          </a:xfrm>
          <a:custGeom>
            <a:avLst/>
            <a:gdLst/>
            <a:ahLst/>
            <a:cxnLst/>
            <a:rect r="r" b="b" t="t" l="l"/>
            <a:pathLst>
              <a:path h="8321979" w="6699193">
                <a:moveTo>
                  <a:pt x="0" y="0"/>
                </a:moveTo>
                <a:lnTo>
                  <a:pt x="6699193" y="0"/>
                </a:lnTo>
                <a:lnTo>
                  <a:pt x="6699193" y="8321980"/>
                </a:lnTo>
                <a:lnTo>
                  <a:pt x="0" y="832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032375"/>
            <a:ext cx="7916565" cy="1989037"/>
          </a:xfrm>
          <a:custGeom>
            <a:avLst/>
            <a:gdLst/>
            <a:ahLst/>
            <a:cxnLst/>
            <a:rect r="r" b="b" t="t" l="l"/>
            <a:pathLst>
              <a:path h="1989037" w="7916565">
                <a:moveTo>
                  <a:pt x="0" y="0"/>
                </a:moveTo>
                <a:lnTo>
                  <a:pt x="7916565" y="0"/>
                </a:lnTo>
                <a:lnTo>
                  <a:pt x="7916565" y="1989037"/>
                </a:lnTo>
                <a:lnTo>
                  <a:pt x="0" y="1989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420719"/>
            <a:ext cx="7270261" cy="252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Концептуальная модель предметной области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57275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875" b="true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400000">
            <a:off x="10785944" y="-3251445"/>
            <a:ext cx="8096345" cy="9540402"/>
          </a:xfrm>
          <a:custGeom>
            <a:avLst/>
            <a:gdLst/>
            <a:ahLst/>
            <a:cxnLst/>
            <a:rect r="r" b="b" t="t" l="l"/>
            <a:pathLst>
              <a:path h="9540402" w="8096345">
                <a:moveTo>
                  <a:pt x="0" y="9540402"/>
                </a:moveTo>
                <a:lnTo>
                  <a:pt x="8096345" y="9540402"/>
                </a:lnTo>
                <a:lnTo>
                  <a:pt x="8096345" y="0"/>
                </a:lnTo>
                <a:lnTo>
                  <a:pt x="0" y="0"/>
                </a:lnTo>
                <a:lnTo>
                  <a:pt x="0" y="9540402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46316" y="4738793"/>
            <a:ext cx="2752113" cy="1656271"/>
          </a:xfrm>
          <a:custGeom>
            <a:avLst/>
            <a:gdLst/>
            <a:ahLst/>
            <a:cxnLst/>
            <a:rect r="r" b="b" t="t" l="l"/>
            <a:pathLst>
              <a:path h="1656271" w="2752113">
                <a:moveTo>
                  <a:pt x="0" y="0"/>
                </a:moveTo>
                <a:lnTo>
                  <a:pt x="2752113" y="0"/>
                </a:lnTo>
                <a:lnTo>
                  <a:pt x="2752113" y="1656272"/>
                </a:lnTo>
                <a:lnTo>
                  <a:pt x="0" y="1656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59060" y="4738793"/>
            <a:ext cx="1169879" cy="1736370"/>
          </a:xfrm>
          <a:custGeom>
            <a:avLst/>
            <a:gdLst/>
            <a:ahLst/>
            <a:cxnLst/>
            <a:rect r="r" b="b" t="t" l="l"/>
            <a:pathLst>
              <a:path h="1736370" w="1169879">
                <a:moveTo>
                  <a:pt x="0" y="0"/>
                </a:moveTo>
                <a:lnTo>
                  <a:pt x="1169880" y="0"/>
                </a:lnTo>
                <a:lnTo>
                  <a:pt x="1169880" y="1736370"/>
                </a:lnTo>
                <a:lnTo>
                  <a:pt x="0" y="1736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20206" y="4738793"/>
            <a:ext cx="1713910" cy="1950868"/>
          </a:xfrm>
          <a:custGeom>
            <a:avLst/>
            <a:gdLst/>
            <a:ahLst/>
            <a:cxnLst/>
            <a:rect r="r" b="b" t="t" l="l"/>
            <a:pathLst>
              <a:path h="1950868" w="1713910">
                <a:moveTo>
                  <a:pt x="0" y="0"/>
                </a:moveTo>
                <a:lnTo>
                  <a:pt x="1713910" y="0"/>
                </a:lnTo>
                <a:lnTo>
                  <a:pt x="1713910" y="1950868"/>
                </a:lnTo>
                <a:lnTo>
                  <a:pt x="0" y="1950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18139" y="1726340"/>
            <a:ext cx="11651721" cy="16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Используемые в системе кодификаторы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458271" y="6804967"/>
            <a:ext cx="3528204" cy="2579140"/>
            <a:chOff x="0" y="0"/>
            <a:chExt cx="4704272" cy="343885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746255"/>
              <a:ext cx="4704272" cy="1601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9"/>
                </a:lnSpc>
              </a:pPr>
              <a:r>
                <a:rPr lang="en-US" sz="1299" spc="25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• аллергены</a:t>
              </a:r>
            </a:p>
            <a:p>
              <a:pPr algn="l">
                <a:lnSpc>
                  <a:spcPts val="1689"/>
                </a:lnSpc>
              </a:pPr>
              <a:r>
                <a:rPr lang="en-US" sz="1299" spc="25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• десерты, выпечка, сахар</a:t>
              </a:r>
            </a:p>
            <a:p>
              <a:pPr algn="l">
                <a:lnSpc>
                  <a:spcPts val="1689"/>
                </a:lnSpc>
              </a:pPr>
              <a:r>
                <a:rPr lang="en-US" sz="1299" spc="25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• мясо, рыба</a:t>
              </a:r>
            </a:p>
            <a:p>
              <a:pPr algn="l">
                <a:lnSpc>
                  <a:spcPts val="1689"/>
                </a:lnSpc>
              </a:pPr>
              <a:r>
                <a:rPr lang="en-US" sz="1299" spc="25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• овощи, лук, чеснок</a:t>
              </a:r>
            </a:p>
            <a:p>
              <a:pPr algn="l">
                <a:lnSpc>
                  <a:spcPts val="1689"/>
                </a:lnSpc>
              </a:pPr>
              <a:r>
                <a:rPr lang="en-US" sz="1299" spc="25">
                  <a:solidFill>
                    <a:srgbClr val="484D45"/>
                  </a:solidFill>
                  <a:latin typeface="Clear Sans"/>
                  <a:ea typeface="Clear Sans"/>
                  <a:cs typeface="Clear Sans"/>
                  <a:sym typeface="Clear Sans"/>
                </a:rPr>
                <a:t>• гарниры, каши</a:t>
              </a:r>
            </a:p>
            <a:p>
              <a:pPr algn="l">
                <a:lnSpc>
                  <a:spcPts val="168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4704272" cy="1479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spc="24">
                  <a:solidFill>
                    <a:srgbClr val="484D45"/>
                  </a:solidFill>
                  <a:latin typeface="Forum"/>
                  <a:ea typeface="Forum"/>
                  <a:cs typeface="Forum"/>
                  <a:sym typeface="Forum"/>
                </a:rPr>
                <a:t>preference_categories — категории предпочтений пользователей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379898" y="8085013"/>
            <a:ext cx="3528204" cy="83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669" indent="-140335" lvl="1">
              <a:lnSpc>
                <a:spcPts val="1689"/>
              </a:lnSpc>
              <a:buFont typeface="Arial"/>
              <a:buChar char="•"/>
            </a:pPr>
            <a:r>
              <a:rPr lang="en-US" sz="1299" spc="25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Наличными курьеру</a:t>
            </a:r>
          </a:p>
          <a:p>
            <a:pPr algn="l" marL="280669" indent="-140335" lvl="1">
              <a:lnSpc>
                <a:spcPts val="1689"/>
              </a:lnSpc>
              <a:buFont typeface="Arial"/>
              <a:buChar char="•"/>
            </a:pPr>
            <a:r>
              <a:rPr lang="en-US" sz="1299" spc="25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Картой курьеру</a:t>
            </a:r>
          </a:p>
          <a:p>
            <a:pPr algn="l" marL="280669" indent="-140335" lvl="1">
              <a:lnSpc>
                <a:spcPts val="1689"/>
              </a:lnSpc>
              <a:buFont typeface="Arial"/>
              <a:buChar char="•"/>
            </a:pPr>
            <a:r>
              <a:rPr lang="en-US" sz="1299" spc="25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Картой онлайн</a:t>
            </a:r>
          </a:p>
          <a:p>
            <a:pPr algn="l" marL="280669" indent="-140335" lvl="1">
              <a:lnSpc>
                <a:spcPts val="1689"/>
              </a:lnSpc>
              <a:buFont typeface="Arial"/>
              <a:buChar char="•"/>
            </a:pPr>
            <a:r>
              <a:rPr lang="en-US" sz="1299" spc="25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Яндекс.Сплит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79898" y="6804967"/>
            <a:ext cx="3528204" cy="73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24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payment_methods — методы оплаты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24072" y="8085013"/>
            <a:ext cx="3528204" cy="120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9"/>
              </a:lnSpc>
            </a:pPr>
            <a:r>
              <a:rPr lang="en-US" sz="1299" spc="25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• new — заказ создан</a:t>
            </a:r>
          </a:p>
          <a:p>
            <a:pPr algn="l">
              <a:lnSpc>
                <a:spcPts val="1689"/>
              </a:lnSpc>
            </a:pPr>
            <a:r>
              <a:rPr lang="en-US" sz="1299" spc="25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• in_delivery — передан курьеру</a:t>
            </a:r>
          </a:p>
          <a:p>
            <a:pPr algn="l">
              <a:lnSpc>
                <a:spcPts val="1689"/>
              </a:lnSpc>
            </a:pPr>
            <a:r>
              <a:rPr lang="en-US" sz="1299" spc="25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• delivered — доставлен</a:t>
            </a:r>
          </a:p>
          <a:p>
            <a:pPr algn="l">
              <a:lnSpc>
                <a:spcPts val="1689"/>
              </a:lnSpc>
            </a:pPr>
            <a:r>
              <a:rPr lang="en-US" sz="1299" spc="25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• cancelled — отменён</a:t>
            </a:r>
          </a:p>
          <a:p>
            <a:pPr algn="l">
              <a:lnSpc>
                <a:spcPts val="1689"/>
              </a:lnSpc>
            </a:pPr>
            <a:r>
              <a:rPr lang="en-US" sz="1299" spc="25">
                <a:solidFill>
                  <a:srgbClr val="484D45"/>
                </a:solidFill>
                <a:latin typeface="Clear Sans"/>
                <a:ea typeface="Clear Sans"/>
                <a:cs typeface="Clear Sans"/>
                <a:sym typeface="Clear Sans"/>
              </a:rPr>
              <a:t>• returned — возвращён</a:t>
            </a:r>
          </a:p>
          <a:p>
            <a:pPr algn="l">
              <a:lnSpc>
                <a:spcPts val="168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301526" y="6804967"/>
            <a:ext cx="3528204" cy="73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24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order_status — статусы заказов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057275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875" b="true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22976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032375"/>
            <a:ext cx="7916565" cy="1989037"/>
          </a:xfrm>
          <a:custGeom>
            <a:avLst/>
            <a:gdLst/>
            <a:ahLst/>
            <a:cxnLst/>
            <a:rect r="r" b="b" t="t" l="l"/>
            <a:pathLst>
              <a:path h="1989037" w="7916565">
                <a:moveTo>
                  <a:pt x="0" y="0"/>
                </a:moveTo>
                <a:lnTo>
                  <a:pt x="7916565" y="0"/>
                </a:lnTo>
                <a:lnTo>
                  <a:pt x="7916565" y="1989037"/>
                </a:lnTo>
                <a:lnTo>
                  <a:pt x="0" y="1989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20303" y="1028700"/>
            <a:ext cx="6864696" cy="8527572"/>
          </a:xfrm>
          <a:custGeom>
            <a:avLst/>
            <a:gdLst/>
            <a:ahLst/>
            <a:cxnLst/>
            <a:rect r="r" b="b" t="t" l="l"/>
            <a:pathLst>
              <a:path h="8527572" w="6864696">
                <a:moveTo>
                  <a:pt x="0" y="0"/>
                </a:moveTo>
                <a:lnTo>
                  <a:pt x="6864696" y="0"/>
                </a:lnTo>
                <a:lnTo>
                  <a:pt x="6864696" y="8527572"/>
                </a:lnTo>
                <a:lnTo>
                  <a:pt x="0" y="8527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35337"/>
            <a:ext cx="7270261" cy="169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Концептуальная модель базы данных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57275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875" b="true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22976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7861295" y="1392527"/>
            <a:ext cx="8760393" cy="7851503"/>
          </a:xfrm>
          <a:custGeom>
            <a:avLst/>
            <a:gdLst/>
            <a:ahLst/>
            <a:cxnLst/>
            <a:rect r="r" b="b" t="t" l="l"/>
            <a:pathLst>
              <a:path h="7851503" w="8760393">
                <a:moveTo>
                  <a:pt x="0" y="0"/>
                </a:moveTo>
                <a:lnTo>
                  <a:pt x="8760393" y="0"/>
                </a:lnTo>
                <a:lnTo>
                  <a:pt x="8760393" y="7851503"/>
                </a:lnTo>
                <a:lnTo>
                  <a:pt x="0" y="7851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032375"/>
            <a:ext cx="7916565" cy="1989037"/>
          </a:xfrm>
          <a:custGeom>
            <a:avLst/>
            <a:gdLst/>
            <a:ahLst/>
            <a:cxnLst/>
            <a:rect r="r" b="b" t="t" l="l"/>
            <a:pathLst>
              <a:path h="1989037" w="7916565">
                <a:moveTo>
                  <a:pt x="0" y="0"/>
                </a:moveTo>
                <a:lnTo>
                  <a:pt x="7916565" y="0"/>
                </a:lnTo>
                <a:lnTo>
                  <a:pt x="7916565" y="1989037"/>
                </a:lnTo>
                <a:lnTo>
                  <a:pt x="0" y="1989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420719"/>
            <a:ext cx="7270261" cy="252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Логическое проектирование. ER-диаграмма.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57275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875" b="true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0037" y="1028700"/>
            <a:ext cx="499263" cy="499263"/>
          </a:xfrm>
          <a:custGeom>
            <a:avLst/>
            <a:gdLst/>
            <a:ahLst/>
            <a:cxnLst/>
            <a:rect r="r" b="b" t="t" l="l"/>
            <a:pathLst>
              <a:path h="499263" w="499263">
                <a:moveTo>
                  <a:pt x="0" y="0"/>
                </a:moveTo>
                <a:lnTo>
                  <a:pt x="499263" y="0"/>
                </a:lnTo>
                <a:lnTo>
                  <a:pt x="499263" y="499263"/>
                </a:lnTo>
                <a:lnTo>
                  <a:pt x="0" y="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9229760"/>
            <a:ext cx="717811" cy="28540"/>
          </a:xfrm>
          <a:prstGeom prst="rect">
            <a:avLst/>
          </a:prstGeom>
          <a:solidFill>
            <a:srgbClr val="484D4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032375"/>
            <a:ext cx="4977342" cy="1715299"/>
          </a:xfrm>
          <a:custGeom>
            <a:avLst/>
            <a:gdLst/>
            <a:ahLst/>
            <a:cxnLst/>
            <a:rect r="r" b="b" t="t" l="l"/>
            <a:pathLst>
              <a:path h="1715299" w="4977342">
                <a:moveTo>
                  <a:pt x="0" y="0"/>
                </a:moveTo>
                <a:lnTo>
                  <a:pt x="4977342" y="0"/>
                </a:lnTo>
                <a:lnTo>
                  <a:pt x="4977342" y="1715299"/>
                </a:lnTo>
                <a:lnTo>
                  <a:pt x="0" y="1715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33" t="-40207" r="-10529" b="-4079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29354" y="1987708"/>
            <a:ext cx="10389439" cy="6311584"/>
          </a:xfrm>
          <a:custGeom>
            <a:avLst/>
            <a:gdLst/>
            <a:ahLst/>
            <a:cxnLst/>
            <a:rect r="r" b="b" t="t" l="l"/>
            <a:pathLst>
              <a:path h="6311584" w="10389439">
                <a:moveTo>
                  <a:pt x="0" y="0"/>
                </a:moveTo>
                <a:lnTo>
                  <a:pt x="10389439" y="0"/>
                </a:lnTo>
                <a:lnTo>
                  <a:pt x="10389439" y="6311584"/>
                </a:lnTo>
                <a:lnTo>
                  <a:pt x="0" y="6311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420719"/>
            <a:ext cx="7270261" cy="2525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  <a:spcBef>
                <a:spcPct val="0"/>
              </a:spcBef>
            </a:pPr>
            <a:r>
              <a:rPr lang="en-US" sz="6000">
                <a:solidFill>
                  <a:srgbClr val="484D45"/>
                </a:solidFill>
                <a:latin typeface="Forum"/>
                <a:ea typeface="Forum"/>
                <a:cs typeface="Forum"/>
                <a:sym typeface="Forum"/>
              </a:rPr>
              <a:t>Логическое проектирование. Схема отношений.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57275"/>
            <a:ext cx="451448" cy="237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875" b="true">
                <a:solidFill>
                  <a:srgbClr val="484D45"/>
                </a:solidFill>
                <a:latin typeface="Clear Sans Medium"/>
                <a:ea typeface="Clear Sans Medium"/>
                <a:cs typeface="Clear Sans Medium"/>
                <a:sym typeface="Clear Sans Medium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DAGpMeSHop4</dc:identifier>
  <dcterms:modified xsi:type="dcterms:W3CDTF">2011-08-01T06:04:30Z</dcterms:modified>
  <cp:revision>1</cp:revision>
  <dc:title>Название вашего бизнеса</dc:title>
</cp:coreProperties>
</file>